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C9FEB-FFE5-2165-7047-2D8E1BB0D837}" v="669" dt="2024-06-19T12:00:17.038"/>
    <p1510:client id="{16A9D363-96AD-7299-A99D-843C84546EEC}" v="913" dt="2024-06-19T11:13:07.469"/>
    <p1510:client id="{46D599DF-4DD6-A2C6-2A5E-49EEAC8D70BF}" v="753" dt="2024-06-19T13:13:49.274"/>
    <p1510:client id="{A4058B90-686E-E033-373D-BC99DDAA4BD6}" v="1670" dt="2024-06-19T11:50:08.819"/>
    <p1510:client id="{B0562F9A-4E49-5268-05A9-EB6918BE17CE}" v="1287" dt="2024-06-19T12:25:28.607"/>
    <p1510:client id="{C76982C0-E0B8-0285-DED7-5D251D2C6772}" v="1" dt="2024-06-19T10:28:19.8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2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1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0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9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1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2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50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1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9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1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171071"/>
              </p:ext>
            </p:extLst>
          </p:nvPr>
        </p:nvGraphicFramePr>
        <p:xfrm>
          <a:off x="47579" y="32146"/>
          <a:ext cx="6789263" cy="9892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059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55179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61679">
                <a:tc>
                  <a:txBody>
                    <a:bodyPr/>
                    <a:lstStyle/>
                    <a:p>
                      <a:pPr algn="ctr"/>
                      <a:r>
                        <a:rPr lang="en-US" sz="1400" u="sng">
                          <a:solidFill>
                            <a:schemeClr val="tx1"/>
                          </a:solidFill>
                        </a:rPr>
                        <a:t>TOPICS -  DESIGN TECHNOLOGY: A-LEVEL</a:t>
                      </a:r>
                      <a:endParaRPr lang="en-US" sz="14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281306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 1 - Materials: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1847"/>
                  </a:ext>
                </a:extLst>
              </a:tr>
              <a:tr h="6429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1.1 Woods: </a:t>
                      </a:r>
                      <a:endParaRPr lang="en-US" sz="1200" b="1" u="sng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hardwoods – oak, mahogany, beech, jelutong, balsa.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b) softwoods – pine, cedar, larch, redwood.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87421"/>
                  </a:ext>
                </a:extLst>
              </a:tr>
              <a:tr h="8238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1.2 Metals: </a:t>
                      </a:r>
                      <a:endParaRPr lang="en-US" sz="1200" b="1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Ferrous metals – mild steel, carbon steels, cast iron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Non-ferrous metals –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aluminium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, copper, zinc, tin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Alloys (ferrous and non-ferrous) – stainless steel, duralumin, brass.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34489"/>
                  </a:ext>
                </a:extLst>
              </a:tr>
              <a:tr h="136634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1.3 Polymers: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Thermoplastics – acrylic, polyethylene, polyethylene terephthalate (PET), polyvinyl chloride (PVC), polypropylene (PP), acrylonitrile butadiene styrene (ABS)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Thermosetting plastics – epoxy resins (ER), urea formaldehyde (UF), polyester resin (PR).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Elastomers – rubber. 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698791"/>
                  </a:ext>
                </a:extLst>
              </a:tr>
              <a:tr h="6429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1.4 Composites: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Composites – carbon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fibre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(CFRP), glass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fibre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(GRP), Medium Density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Fibre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Board (MDF), hardboard, chipboard, plywood.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444227"/>
                  </a:ext>
                </a:extLst>
              </a:tr>
              <a:tr h="100466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1.5 Papers and boards: </a:t>
                      </a:r>
                      <a:endParaRPr lang="en-US" sz="1200" u="sng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Drawing papers – layout, tracing, copier, cartridge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Commercial printing papers – bond, coated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Boards – mounting board, corrugated board, foam board, folding box board, foil-lined board. 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539598"/>
                  </a:ext>
                </a:extLst>
              </a:tr>
              <a:tr h="78533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1.6 Textiles: </a:t>
                      </a:r>
                      <a:endParaRPr lang="en-US" sz="1200" u="sng">
                        <a:latin typeface="Aptos"/>
                      </a:endParaRPr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Natural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fibres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– cotton, linen, wool </a:t>
                      </a:r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Manmade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fibres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– nylon, polypropylene, polyester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Textile treatments – flame resistant, polytetrafluoroethylene (PTFE).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7704"/>
                  </a:ext>
                </a:extLst>
              </a:tr>
              <a:tr h="149761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1.7 Smart and modern materials: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Thermo-ceramics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Shape memory alloys (SMA)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Reactive glass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Liquid crystal displays (LCD) 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Photo-chromic materials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Thermo-chromic materials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Quantum tunnelling composites.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825264"/>
                  </a:ext>
                </a:extLst>
              </a:tr>
              <a:tr h="281306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 2 - Performance characteristics of materials: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11138"/>
                  </a:ext>
                </a:extLst>
              </a:tr>
              <a:tr h="189941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2.1 Performance characteristics:</a:t>
                      </a:r>
                      <a:endParaRPr lang="en-US" sz="1200" u="sng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Conductivity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Strength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Elasticity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Plasticity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Malleability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Ductility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Hardness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Toughness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Durability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Biodegradability.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32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038748"/>
              </p:ext>
            </p:extLst>
          </p:nvPr>
        </p:nvGraphicFramePr>
        <p:xfrm>
          <a:off x="85054" y="107192"/>
          <a:ext cx="6694073" cy="9748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30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45993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71778">
                <a:tc>
                  <a:txBody>
                    <a:bodyPr/>
                    <a:lstStyle/>
                    <a:p>
                      <a:pPr algn="ctr"/>
                      <a:r>
                        <a:rPr lang="en-US" sz="1400" u="sng">
                          <a:solidFill>
                            <a:schemeClr val="tx1"/>
                          </a:solidFill>
                        </a:rPr>
                        <a:t>TOPICS DESIGN TECHNOLOGY: A-LEVEL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330470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3 - </a:t>
                      </a:r>
                      <a:r>
                        <a:rPr lang="en-US" sz="1400" b="1" i="0" u="sng" strike="noStrike" noProof="0">
                          <a:solidFill>
                            <a:schemeClr val="bg1"/>
                          </a:solidFill>
                        </a:rPr>
                        <a:t>Processes, techniques and specialist tools: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34489"/>
                  </a:ext>
                </a:extLst>
              </a:tr>
              <a:tr h="2912263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3.1 - processes, techniques and specialist tools:</a:t>
                      </a:r>
                      <a:endParaRPr lang="en-US" b="1" u="sng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 Heat treatments – hardening and tempering, case hardening, annealing,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normalising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Alloying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Printing – offset lithology, flexography, screen-printing, gravure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Casting – sand (to include investment), die, resin, plaster of Paris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Machining – milling/routing, drilling, turning, stamping, pressing (including use of specialist tools)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Moulding – blow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moulding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, injection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moulding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, vacuum forming, extrusion, rotational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moulding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Lamination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Marking out techniques – woods, metals, polymers, paper and boards (including use of specialist tools).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698791"/>
                  </a:ext>
                </a:extLst>
              </a:tr>
              <a:tr h="179693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3.2 - Application of specialist measuring tools and equipment: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Marking, cutting and mortise gauges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Odd leg, internal and external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callipers</a:t>
                      </a:r>
                      <a:endParaRPr lang="en-US" err="1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Squares (set, try, engineers and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mitre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Micrometer and vernier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callipers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Densitometer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Dividers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Jigs and fixtures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Go and no-go gauges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444227"/>
                  </a:ext>
                </a:extLst>
              </a:tr>
              <a:tr h="235459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3.3 - Use of media to convey design decisions, to record to </a:t>
                      </a:r>
                      <a:r>
                        <a:rPr lang="en-US" sz="1200" b="1" i="0" u="sng" strike="noStrike" noProof="0" err="1">
                          <a:solidFill>
                            <a:srgbClr val="000000"/>
                          </a:solidFill>
                        </a:rPr>
                        <a:t>recognised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 standards, explain and communicate information and ideas using the following methods and techniques: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Pictorial drawing methods for representing 3D forms – isometric, 2-point perspective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Working drawings for communicating 2D technical information – 3rd angle orthographic projection, triangulation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Nets (developments) for communicating information about 3D forms in a 2D format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Translation between working drawings, pictorial drawings and nets (developments)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Report writing.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539598"/>
                  </a:ext>
                </a:extLst>
              </a:tr>
              <a:tr h="198282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3.4 - 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permanent and semi-permanent joining techniques:</a:t>
                      </a:r>
                      <a:endParaRPr lang="en-US" sz="1200" b="1" i="0" u="sng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adhesives – contact adhesive, acrylic cement, epoxy resin, polyvinyl acetate (PVA), hot melt glue, cyanoacrylate (superglue), polystyrene cement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mechanical – screws, nuts, bolts, washers, rivets, press (including use of specialist tools)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heat – oxy-acetylene welding, MIG welding, brazing, hard soldering, soft soldering (including use of specialist tools)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jointing – traditional wood joints, knock-down fittings (including use of specialist tools).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653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059768"/>
              </p:ext>
            </p:extLst>
          </p:nvPr>
        </p:nvGraphicFramePr>
        <p:xfrm>
          <a:off x="85054" y="107192"/>
          <a:ext cx="6694073" cy="9783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30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45993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82843">
                <a:tc>
                  <a:txBody>
                    <a:bodyPr/>
                    <a:lstStyle/>
                    <a:p>
                      <a:pPr algn="ctr"/>
                      <a:r>
                        <a:rPr lang="en-US" sz="1400" u="sng">
                          <a:solidFill>
                            <a:schemeClr val="tx1"/>
                          </a:solidFill>
                        </a:rPr>
                        <a:t>TOPICS - DESIGN TECHNOLOGY: A-LEVEL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127614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3.5 - Finishing techniques and methods of preservation: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finishes – paints, varnishes, sealants, preservatives,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anodising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, electro-plating, powder coating, oil coating,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galvanisation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, cathodic protection (including use of specialist tools) 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paper and board finishing process – laminating, varnishing, hot foil blocking, embossing (including use of specialist tools).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539598"/>
                  </a:ext>
                </a:extLst>
              </a:tr>
              <a:tr h="297766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4 - Digital technologies: 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055841"/>
                  </a:ext>
                </a:extLst>
              </a:tr>
              <a:tr h="170152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4.1 - CAD /CAM and rapid prototyping: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computer-aided design (CAD) – 2D and 3D design to create and modify designs and create simulations, 3D modelling for creating ‘virtual’ products</a:t>
                      </a:r>
                      <a:endParaRPr lang="en-US" sz="1200"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computer-aided manufacture (CAM) and rapid prototyping – CNC lathes, CNC routers, CNC milling machine, CNC laser, CNC vinyl cutters, rapid prototyping.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784973"/>
                  </a:ext>
                </a:extLst>
              </a:tr>
              <a:tr h="361575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5 - Factors influencing the development of products: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952832"/>
                  </a:ext>
                </a:extLst>
              </a:tr>
              <a:tr h="1488837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5.1 - User Centered design: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User needs, wants and values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Purpose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Functionality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Innovation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Authenticity.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215488"/>
                  </a:ext>
                </a:extLst>
              </a:tr>
              <a:tr h="1063456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5.2 - Anthropometrics and Ergonomics: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sources and applications of anthropometric data.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ergonomic factors for a designer to consider when developing products and environments with which humans react.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898076"/>
                  </a:ext>
                </a:extLst>
              </a:tr>
              <a:tr h="1063456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5.3 - 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The influence of aesthetics, ergonomics and anthropometrics on the design, development and manufacture of products: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Form over function </a:t>
                      </a:r>
                      <a:endParaRPr lang="en-US" sz="1200" b="1" i="0" u="sng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Form follows function.</a:t>
                      </a:r>
                      <a:endParaRPr lang="en-US" sz="1200" b="1" i="0" u="sng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8429"/>
                  </a:ext>
                </a:extLst>
              </a:tr>
              <a:tr h="2148175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5.4 - 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Design theory through the influences and methods of the following key historical movements and figures: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Arts and Crafts – William Morris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Art Nouveau – Charles Rennie Mackintosh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Bauhaus Modernist – Marianne Brandt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Art Deco – Eileen Gray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Post Modernism – Philippe Starck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Streamlining – Raymond Lowey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Memphis – Ettore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Sottsass</a:t>
                      </a:r>
                      <a:endParaRPr lang="en-US" sz="12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903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59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474880"/>
              </p:ext>
            </p:extLst>
          </p:nvPr>
        </p:nvGraphicFramePr>
        <p:xfrm>
          <a:off x="85054" y="107192"/>
          <a:ext cx="6694073" cy="9732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30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22890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45993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87485">
                <a:tc>
                  <a:txBody>
                    <a:bodyPr/>
                    <a:lstStyle/>
                    <a:p>
                      <a:pPr algn="ctr"/>
                      <a:r>
                        <a:rPr lang="en-US" sz="1400" u="sng">
                          <a:solidFill>
                            <a:schemeClr val="tx1"/>
                          </a:solidFill>
                        </a:rPr>
                        <a:t>TOPICS - DESIGN TECHNOLOGY: A-LEVEL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319105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6 Effects of Technological developments:</a:t>
                      </a:r>
                      <a:endParaRPr lang="en-US" sz="1200"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1847"/>
                  </a:ext>
                </a:extLst>
              </a:tr>
              <a:tr h="2575640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6.1 - Current and historical technological developments that have had an effect on the work of designers and technologists and their social, moral and ethical impacts: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Clr>
                          <a:srgbClr val="000000"/>
                        </a:buClr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Mass production – the consumer society, built-in obsolescence, the effect mass production has on employment </a:t>
                      </a:r>
                    </a:p>
                    <a:p>
                      <a:pPr marL="228600" lvl="0" indent="-228600" algn="l">
                        <a:buClr>
                          <a:srgbClr val="000000"/>
                        </a:buClr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The ‘new’ industrial age of high-technology production – computers and the development and manufacture of products,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miniaturisation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of products and components, the use of smart materials, products from innovative applications </a:t>
                      </a:r>
                    </a:p>
                    <a:p>
                      <a:pPr marL="228600" lvl="0" indent="-228600" algn="l">
                        <a:buClr>
                          <a:srgbClr val="000000"/>
                        </a:buClr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The global marketplace – multinational companies in developed and developing countries, manufacturing ‘offshore’ in developing countries and local and global production.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87421"/>
                  </a:ext>
                </a:extLst>
              </a:tr>
              <a:tr h="319105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7 - </a:t>
                      </a: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</a:rPr>
                        <a:t>Safe working practices, potential hazards and risk assessment:</a:t>
                      </a:r>
                      <a:endParaRPr lang="en-US" sz="1200" b="1" i="0" u="sng" strike="noStrike" noProof="0">
                        <a:solidFill>
                          <a:schemeClr val="bg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34489"/>
                  </a:ext>
                </a:extLst>
              </a:tr>
              <a:tr h="2165355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7.1 - Adopting safe working practices, </a:t>
                      </a:r>
                      <a:r>
                        <a:rPr lang="en-US" sz="1200" b="1" i="0" u="sng" strike="noStrike" noProof="0" err="1">
                          <a:solidFill>
                            <a:srgbClr val="000000"/>
                          </a:solidFill>
                        </a:rPr>
                        <a:t>recognise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 and react to potential hazards: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Understanding safe working practices for yourself and others when designing and making, including when selecting and safely using machinery, equipment and tools in order to ensure safe working environments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 Understanding the need for risk assessments – identification of potential hazards, identification of people at risk, evaluation of risks, implement control measures, recording and storing of risk assessment documentation.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698791"/>
                  </a:ext>
                </a:extLst>
              </a:tr>
              <a:tr h="319105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8 - </a:t>
                      </a: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</a:rPr>
                        <a:t>Features of manufacturing industries:</a:t>
                      </a:r>
                      <a:endParaRPr lang="en-US" sz="1200" b="1" i="0" u="sng" strike="noStrike" noProof="0">
                        <a:solidFill>
                          <a:schemeClr val="bg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444227"/>
                  </a:ext>
                </a:extLst>
              </a:tr>
              <a:tr h="113966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8.1 - Characteristics and stages of the following methods of production when applied to products and materials: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One-off production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Batch production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High-volume production.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539598"/>
                  </a:ext>
                </a:extLst>
              </a:tr>
              <a:tr h="250726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8.2 - Characteristics, application, advantages and disadvantages of the following types of quality monitoring systems: </a:t>
                      </a:r>
                      <a:endParaRPr lang="en-US"/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quality control – the monitoring and achieving of high standards and degree of tolerance by inspection and testing, computer-aided testing </a:t>
                      </a:r>
                      <a:endParaRPr lang="en-US"/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quality assurance – monitoring the quality of a product from its design and development stage, through its manufacture, to its end-use performance and degree of customer satisfaction </a:t>
                      </a:r>
                      <a:endParaRPr lang="en-US"/>
                    </a:p>
                    <a:p>
                      <a:pPr marL="22860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Total Quality Management (TQM) – when applied to quality assurance procedures and its impact on employees at every stage of the production process, ISO 9000.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7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484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503602"/>
              </p:ext>
            </p:extLst>
          </p:nvPr>
        </p:nvGraphicFramePr>
        <p:xfrm>
          <a:off x="47579" y="32146"/>
          <a:ext cx="6789263" cy="10024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059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55179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61679">
                <a:tc>
                  <a:txBody>
                    <a:bodyPr/>
                    <a:lstStyle/>
                    <a:p>
                      <a:pPr algn="ctr"/>
                      <a:r>
                        <a:rPr lang="en-US" sz="1400" u="sng">
                          <a:solidFill>
                            <a:schemeClr val="tx1"/>
                          </a:solidFill>
                        </a:rPr>
                        <a:t>TOPICS -  DESIGN TECHNOLOGY: A-LEVEL</a:t>
                      </a:r>
                      <a:endParaRPr lang="en-US" sz="14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36167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8.3 - Characteristics, processes, application, advantages and disadvantages and the importance of considering accuracy of production and efficiency of modern manufacturing methods and systems when designing for manufacture for small, medium and large scale production: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production scheduling and production logistics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robotics in production – robots on fully-automated production and assembly lines/cells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materials handling systems – automated storage and retrieval systems (ASRS), automatic guided vehicles (AGVs)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flexible manufacturing systems (FMS), modular/cell production systems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lean manufacturing using just-in-time (JIT) systems 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err="1">
                          <a:solidFill>
                            <a:schemeClr val="tx1"/>
                          </a:solidFill>
                          <a:latin typeface="Aptos"/>
                        </a:rPr>
                        <a:t>standardised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 parts, bought-in components </a:t>
                      </a:r>
                      <a:endParaRPr lang="en-US" sz="12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quick response manufacturing (QRM) h) data integration – product data management (PDM), enterprise resource planning (ERP) systems </a:t>
                      </a:r>
                      <a:r>
                        <a:rPr lang="en-US" sz="1200" b="0" i="0" u="none" strike="noStrike" noProof="0" err="1">
                          <a:solidFill>
                            <a:schemeClr val="tx1"/>
                          </a:solidFill>
                          <a:latin typeface="Aptos"/>
                        </a:rPr>
                        <a:t>i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) concurrent manufacturing</a:t>
                      </a:r>
                      <a:endParaRPr lang="en-US" sz="12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b="1" i="0" u="sng" strike="noStrike" noProof="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1" i="0" u="sng" strike="noStrike" noProof="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732709"/>
                  </a:ext>
                </a:extLst>
              </a:tr>
              <a:tr h="281306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Topic 9 - </a:t>
                      </a: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</a:rPr>
                        <a:t>Designing for maintenance and the cleaner environment:</a:t>
                      </a:r>
                      <a:endParaRPr lang="en-US" sz="1200" b="1" i="0" u="sng" strike="noStrike" noProof="0">
                        <a:solidFill>
                          <a:schemeClr val="bg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1847"/>
                  </a:ext>
                </a:extLst>
              </a:tr>
              <a:tr h="6429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9.1 - </a:t>
                      </a: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‘cleaner’ design and technology – a product’s life cycle in relation to the following sustainable development issues: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material selection – source, quantity, quality, range, recyclability, biodegradability 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manufacture – </a:t>
                      </a:r>
                      <a:r>
                        <a:rPr lang="en-US" sz="11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minimising</a:t>
                      </a: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energy use, simplification of processes, achieving optimum use of materials and components, giving consideration to material form, cost and scale of production 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distribution – efficient use of packaging, reduction of transport, alternatives to fossil fuels 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use – repair versus replacement, energy efficiency, efficiency ratings 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repair and maintenance – </a:t>
                      </a:r>
                      <a:r>
                        <a:rPr lang="en-US" sz="11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standardisation</a:t>
                      </a: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, modular construction, bought in parts 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end of life – design for disassembly, recovered material collection, sorting and re-processing methods, energy recovery, environmental implications of disposal to landfill.</a:t>
                      </a: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87421"/>
                  </a:ext>
                </a:extLst>
              </a:tr>
              <a:tr h="8238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</a:rPr>
                        <a:t>9.2 - The wider issues of using cleaner technologies:</a:t>
                      </a:r>
                      <a:endParaRPr lang="en-US" b="1" u="sng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cost implications to the consumer and manufacturer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sustainability – designing without </a:t>
                      </a:r>
                      <a:r>
                        <a:rPr lang="en-US" sz="1200" b="0" i="0" u="none" strike="noStrike" noProof="0" err="1">
                          <a:solidFill>
                            <a:srgbClr val="000000"/>
                          </a:solidFill>
                        </a:rPr>
                        <a:t>jeopardising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</a:rPr>
                        <a:t> the potential for people in the future to meet their needs.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34489"/>
                  </a:ext>
                </a:extLst>
              </a:tr>
              <a:tr h="281306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</a:rPr>
                        <a:t>Topic 10 - </a:t>
                      </a:r>
                      <a:r>
                        <a:rPr lang="en-US" sz="1200" b="1" i="0" u="sng" strike="noStrike" noProof="0">
                          <a:solidFill>
                            <a:schemeClr val="bg1"/>
                          </a:solidFill>
                          <a:latin typeface="Aptos"/>
                        </a:rPr>
                        <a:t>Current legislation:</a:t>
                      </a:r>
                      <a:endParaRPr lang="en-US" sz="1200" b="1" i="0" u="sng" strike="noStrike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71859"/>
                  </a:ext>
                </a:extLst>
              </a:tr>
              <a:tr h="82382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10.1 - From the consumer’s point of view the implications of consumer rights legislation to consumers and manufacturers: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Consumer Rights Act (2015) 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Sale of Goods Act (1979).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614429"/>
                  </a:ext>
                </a:extLst>
              </a:tr>
              <a:tr h="82382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10.2 - Health and safety laws and regulations: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H</a:t>
                      </a: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</a:rPr>
                        <a:t>ealth and safety regulation – the Health and Safety Executive and an awareness of relevant regulations to manufacturing industries </a:t>
                      </a: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</a:rPr>
                        <a:t>Health and Safety at Work </a:t>
                      </a:r>
                      <a:r>
                        <a:rPr lang="en-US" sz="1100" b="0" i="0" u="none" strike="noStrike" noProof="0" err="1">
                          <a:solidFill>
                            <a:srgbClr val="000000"/>
                          </a:solidFill>
                        </a:rPr>
                        <a:t>etc</a:t>
                      </a: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</a:rPr>
                        <a:t> Act (1974) – the procedures to safeguard the risk of injury to people: personal protective equipment (PPE), signage, warning symbols</a:t>
                      </a:r>
                      <a:endParaRPr lang="en-US" sz="110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</a:rPr>
                        <a:t>Control of Substances Hazardous to Health (COSHH) regulations – the storage and use of solvent-based substances containing volatile organic compounds (VOCs).</a:t>
                      </a: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566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853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36835"/>
              </p:ext>
            </p:extLst>
          </p:nvPr>
        </p:nvGraphicFramePr>
        <p:xfrm>
          <a:off x="47579" y="32146"/>
          <a:ext cx="6789263" cy="9831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0590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31747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55179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402201"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solidFill>
                            <a:schemeClr val="tx1"/>
                          </a:solidFill>
                        </a:rPr>
                        <a:t>TOPICS -  DESIGN TECHNOLOGY: A-LEVEL</a:t>
                      </a:r>
                      <a:endParaRPr lang="en-US" sz="1400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 dirty="0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312822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Topic 11 - 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</a:rPr>
                        <a:t>Information handling, modelling and forward planning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 :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1847"/>
                  </a:ext>
                </a:extLst>
              </a:tr>
              <a:tr h="172052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11.1 - 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Collection, collation and analysis of information: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Marketing – marketing analysis, research techniques, raw data/</a:t>
                      </a:r>
                      <a:r>
                        <a:rPr lang="en-US" sz="1200" b="0" i="0" u="none" strike="noStrike" noProof="0" dirty="0" err="1">
                          <a:solidFill>
                            <a:srgbClr val="000000"/>
                          </a:solidFill>
                        </a:rPr>
                        <a:t>analysed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 data to enable enterprise to be encouraged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Innovation management – cooperation between management, designers and production engineers, the encouragement of creativity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The use of feasibility studies on the practicability of proposed solutions.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87421"/>
                  </a:ext>
                </a:extLst>
              </a:tr>
              <a:tr h="192162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11.2 - </a:t>
                      </a: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</a:rPr>
                        <a:t>Modelling the costing of projects to achieve an optimum outcome: </a:t>
                      </a:r>
                      <a:endParaRPr lang="en-US" sz="1200" b="1" i="0" u="sng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Budgets – undertake financial forecasts </a:t>
                      </a:r>
                      <a:endParaRPr lang="en-US" sz="1200" b="1" i="0" u="sng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Planning for production – allocation of: 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 - employees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 - materials  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 -scale of production 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c)   selection of appropriate tools, machines and manufacturing 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 processes</a:t>
                      </a:r>
                      <a:endParaRPr lang="en-US" sz="1200" b="1" i="0" u="sng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34489"/>
                  </a:ext>
                </a:extLst>
              </a:tr>
              <a:tr h="1318327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</a:rPr>
                        <a:t>11.3 - The importance, implications and ways of protecting the intellectual property rights of designers, inventors and companies:</a:t>
                      </a:r>
                      <a:endParaRPr lang="en-US" dirty="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Patents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Copyrights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Design rights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Trademarks.</a:t>
                      </a:r>
                      <a:endParaRPr lang="en-US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698791"/>
                  </a:ext>
                </a:extLst>
              </a:tr>
              <a:tr h="1318327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</a:rPr>
                        <a:t>11.4 - Implication to designers, manufacturers and consumers of the following standards when developing designs and manufacturing products:</a:t>
                      </a:r>
                      <a:endParaRPr lang="en-US" b="1" u="sng" dirty="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British Standards (BSI and kite mark)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European (CEN and CE) </a:t>
                      </a:r>
                      <a:endParaRPr lang="en-US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International Standards (ISO).</a:t>
                      </a:r>
                      <a:endParaRPr lang="en-US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444227"/>
                  </a:ext>
                </a:extLst>
              </a:tr>
              <a:tr h="312822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Topic 12 -  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</a:rPr>
                        <a:t>Further processes and techniques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11138"/>
                  </a:ext>
                </a:extLst>
              </a:tr>
              <a:tr h="252492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</a:rPr>
                        <a:t>12.1 - Strategies, techniques and approaches to explore, create and evaluate design ideas: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</a:t>
                      </a:r>
                      <a:endParaRPr lang="en-US" dirty="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User-</a:t>
                      </a:r>
                      <a:r>
                        <a:rPr lang="en-US" sz="1200" b="0" i="0" u="none" strike="noStrike" noProof="0" dirty="0" err="1">
                          <a:solidFill>
                            <a:srgbClr val="000000"/>
                          </a:solidFill>
                        </a:rPr>
                        <a:t>centred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 design: </a:t>
                      </a:r>
                      <a:endParaRPr lang="en-US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  - Framework process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  - Problem solving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   - User needs, wants and values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      - Limitations of end user consideration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b)   circular economy – biologically-based systems and an  </a:t>
                      </a:r>
                      <a:endParaRPr lang="en-US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 understanding of how waste and pollution can be eliminated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c)   Systems thinking – the influence of systems on commercial activity   </a:t>
                      </a:r>
                      <a:endParaRPr lang="en-US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 to enable all elements of a manufacturing enterprise to work 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</a:rPr>
                        <a:t>       together.</a:t>
                      </a:r>
                      <a:endParaRPr lang="en-US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32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537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029819-75E1-8F67-1CBC-3D2D319B9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537330"/>
              </p:ext>
            </p:extLst>
          </p:nvPr>
        </p:nvGraphicFramePr>
        <p:xfrm>
          <a:off x="47579" y="32146"/>
          <a:ext cx="6789259" cy="4655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0589">
                  <a:extLst>
                    <a:ext uri="{9D8B030D-6E8A-4147-A177-3AD203B41FA5}">
                      <a16:colId xmlns:a16="http://schemas.microsoft.com/office/drawing/2014/main" val="3789549406"/>
                    </a:ext>
                  </a:extLst>
                </a:gridCol>
                <a:gridCol w="631746">
                  <a:extLst>
                    <a:ext uri="{9D8B030D-6E8A-4147-A177-3AD203B41FA5}">
                      <a16:colId xmlns:a16="http://schemas.microsoft.com/office/drawing/2014/main" val="3991245255"/>
                    </a:ext>
                  </a:extLst>
                </a:gridCol>
                <a:gridCol w="631746">
                  <a:extLst>
                    <a:ext uri="{9D8B030D-6E8A-4147-A177-3AD203B41FA5}">
                      <a16:colId xmlns:a16="http://schemas.microsoft.com/office/drawing/2014/main" val="4143475497"/>
                    </a:ext>
                  </a:extLst>
                </a:gridCol>
                <a:gridCol w="655178">
                  <a:extLst>
                    <a:ext uri="{9D8B030D-6E8A-4147-A177-3AD203B41FA5}">
                      <a16:colId xmlns:a16="http://schemas.microsoft.com/office/drawing/2014/main" val="713557723"/>
                    </a:ext>
                  </a:extLst>
                </a:gridCol>
              </a:tblGrid>
              <a:tr h="319216"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solidFill>
                            <a:schemeClr val="tx1"/>
                          </a:solidFill>
                        </a:rPr>
                        <a:t>TOPICS -  DESIGN TECHNOLOGY: A-LEVEL</a:t>
                      </a:r>
                      <a:endParaRPr lang="en-US" sz="1400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sng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REVISED</a:t>
                      </a:r>
                      <a:endParaRPr lang="en-US" sz="8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u="sng" dirty="0">
                          <a:solidFill>
                            <a:schemeClr val="tx1"/>
                          </a:solidFill>
                        </a:rPr>
                        <a:t>TESTED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sng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EXAM READY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04008"/>
                  </a:ext>
                </a:extLst>
              </a:tr>
              <a:tr h="262884">
                <a:tc gridSpan="4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Topic 12 -  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</a:rPr>
                        <a:t>Further processes and techniques</a:t>
                      </a:r>
                      <a:r>
                        <a:rPr lang="en-US" sz="1200" b="1" i="0" u="sng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11138"/>
                  </a:ext>
                </a:extLst>
              </a:tr>
              <a:tr h="2290837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</a:rPr>
                        <a:t>12.2 - </a:t>
                      </a: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Applications, characteristics, advantages and disadvantages of the following project management strategies: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critical path analysis – the handling of complex and time sensitive operations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scrum – how flexible, holistic product development is achieved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Six Sigma – the improvement of output quality of a process by identifying and removing the causes of defects and setting value targets of: 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 - reduce process cycle time 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            - reduce pollution 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 - reduce costs 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 - increase customer satisfaction 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 - increase profits.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32068"/>
                  </a:ext>
                </a:extLst>
              </a:tr>
              <a:tr h="1577302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200" b="1" i="0" u="sng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12.3 - The cost, sales, profit and market implications to the designer and manufacturer of the stages of a product’s life cycle: </a:t>
                      </a:r>
                      <a:endParaRPr lang="en-US" u="sng" dirty="0"/>
                    </a:p>
                    <a:p>
                      <a:pPr marL="228600" lvl="0" indent="-228600" algn="l">
                        <a:buAutoNum type="alphaLcParenR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Stages of the PLC: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- Introduction Stage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 - Growth Stage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 - Maturity Stage </a:t>
                      </a:r>
                      <a:endParaRPr lang="en-US" dirty="0"/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            - Decline Stage.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b)   Additional issues related to PLC.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Aptos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756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24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2187</Words>
  <Application>Microsoft Office PowerPoint</Application>
  <PresentationFormat>A4 Paper (210x297 mm)</PresentationFormat>
  <Paragraphs>224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 A Butterworth</dc:creator>
  <cp:lastModifiedBy>T A Butterworth</cp:lastModifiedBy>
  <cp:revision>80</cp:revision>
  <dcterms:created xsi:type="dcterms:W3CDTF">2024-06-19T10:28:01Z</dcterms:created>
  <dcterms:modified xsi:type="dcterms:W3CDTF">2024-06-20T09:25:31Z</dcterms:modified>
</cp:coreProperties>
</file>